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5143500" type="screen16x9"/>
  <p:notesSz cx="6858000" cy="9144000"/>
  <p:embeddedFontLs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Montserrat Light" panose="020B0604020202020204" charset="0"/>
      <p:regular r:id="rId19"/>
      <p:bold r:id="rId20"/>
      <p:italic r:id="rId21"/>
      <p:boldItalic r:id="rId22"/>
    </p:embeddedFont>
    <p:embeddedFont>
      <p:font typeface="Montserrat SemiBold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fd43e735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fd43e735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b40285ef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b40285ef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b40285ef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b40285ef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fd43e735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fd43e735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b40285ef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b40285ef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fd43e735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fd43e735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fd43e735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fd43e735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b40285ef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b40285ef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b40285ef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b40285ef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b40285ef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b40285ef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b40285ef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b40285ef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b40285ef7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b40285ef7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0" y="4488500"/>
            <a:ext cx="9144000" cy="654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0" y="1351025"/>
            <a:ext cx="9144000" cy="285300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5E62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E626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 acquisition project to engage audiences with </a:t>
            </a:r>
            <a:endParaRPr>
              <a:solidFill>
                <a:srgbClr val="5E62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E626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issue of leprosy</a:t>
            </a:r>
            <a:endParaRPr>
              <a:solidFill>
                <a:srgbClr val="5E62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>
                <a:solidFill>
                  <a:srgbClr val="5E626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" sz="2400">
                <a:solidFill>
                  <a:srgbClr val="5E626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 Mudge, Digital Innovation Manager, The Leprosy Mission England and Wales</a:t>
            </a:r>
            <a:endParaRPr sz="2400">
              <a:solidFill>
                <a:srgbClr val="5E62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500" y="4541188"/>
            <a:ext cx="3134475" cy="5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320200" y="4627275"/>
            <a:ext cx="3655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ENCC-X, 25-27 May 2021</a:t>
            </a:r>
            <a:endParaRPr sz="1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/>
        </p:nvSpPr>
        <p:spPr>
          <a:xfrm>
            <a:off x="0" y="4488500"/>
            <a:ext cx="9144000" cy="654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21500"/>
          </a:xfrm>
          <a:prstGeom prst="rect">
            <a:avLst/>
          </a:prstGeom>
          <a:solidFill>
            <a:srgbClr val="CE4F6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Emails</a:t>
            </a:r>
            <a:endParaRPr sz="3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500" y="4541188"/>
            <a:ext cx="3134475" cy="5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2"/>
          <p:cNvSpPr txBox="1"/>
          <p:nvPr/>
        </p:nvSpPr>
        <p:spPr>
          <a:xfrm>
            <a:off x="5320200" y="4627275"/>
            <a:ext cx="3655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ENCC-X, 25-27 May 2021</a:t>
            </a:r>
            <a:endParaRPr sz="1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 rotWithShape="1">
          <a:blip r:embed="rId4">
            <a:alphaModFix/>
          </a:blip>
          <a:srcRect b="17586"/>
          <a:stretch/>
        </p:blipFill>
        <p:spPr>
          <a:xfrm>
            <a:off x="152400" y="1102500"/>
            <a:ext cx="2793275" cy="285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5">
            <a:alphaModFix/>
          </a:blip>
          <a:srcRect b="29567"/>
          <a:stretch/>
        </p:blipFill>
        <p:spPr>
          <a:xfrm>
            <a:off x="2945675" y="873900"/>
            <a:ext cx="3066224" cy="22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 rotWithShape="1">
          <a:blip r:embed="rId6">
            <a:alphaModFix/>
          </a:blip>
          <a:srcRect b="22324"/>
          <a:stretch/>
        </p:blipFill>
        <p:spPr>
          <a:xfrm>
            <a:off x="6036150" y="1102500"/>
            <a:ext cx="2955450" cy="265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/>
        </p:nvSpPr>
        <p:spPr>
          <a:xfrm>
            <a:off x="0" y="4488500"/>
            <a:ext cx="9144000" cy="654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21500"/>
          </a:xfrm>
          <a:prstGeom prst="rect">
            <a:avLst/>
          </a:prstGeom>
          <a:solidFill>
            <a:srgbClr val="F3B25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Results</a:t>
            </a:r>
            <a:endParaRPr sz="3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500" y="4541188"/>
            <a:ext cx="3134475" cy="5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5320200" y="4627275"/>
            <a:ext cx="3655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ENCC-X, 25-27 May 2021</a:t>
            </a:r>
            <a:endParaRPr sz="1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223225" y="926175"/>
            <a:ext cx="86592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E626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Donations</a:t>
            </a: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291 cash gifts (average gift £19.90)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73 regular gifts (average monthly gift £8)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258.65% return on ad spend 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E626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Engagement</a:t>
            </a:r>
            <a:br>
              <a:rPr lang="en" sz="1800">
                <a:solidFill>
                  <a:srgbClr val="5E626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7,000 new email optins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Some of these have already given again to the Aid Match campaign and India Emergency Appeal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22% on page conversion to donation for petition signers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4F60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/>
        </p:nvSpPr>
        <p:spPr>
          <a:xfrm>
            <a:off x="0" y="4488500"/>
            <a:ext cx="9144000" cy="654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ctrTitle"/>
          </p:nvPr>
        </p:nvSpPr>
        <p:spPr>
          <a:xfrm>
            <a:off x="0" y="1149723"/>
            <a:ext cx="9144000" cy="229944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Thank You.</a:t>
            </a:r>
            <a:endParaRPr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2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n-GB" sz="240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hannahm@tlmew.org.uk</a:t>
            </a:r>
            <a:endParaRPr sz="240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500" y="4541188"/>
            <a:ext cx="3134475" cy="5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5320200" y="4627275"/>
            <a:ext cx="3655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ENCC-X, 25-27 May 2021</a:t>
            </a:r>
            <a:endParaRPr sz="1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4259900" y="1506775"/>
            <a:ext cx="5357400" cy="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0" y="4488500"/>
            <a:ext cx="9144000" cy="654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21500"/>
          </a:xfrm>
          <a:prstGeom prst="rect">
            <a:avLst/>
          </a:prstGeom>
          <a:solidFill>
            <a:srgbClr val="51A6A6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Setting the scene</a:t>
            </a:r>
            <a:endParaRPr sz="3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500" y="4541188"/>
            <a:ext cx="3134475" cy="5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5320200" y="4627275"/>
            <a:ext cx="3655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ENCC-X, 25-27 May 2021</a:t>
            </a:r>
            <a:endParaRPr sz="1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23225" y="926175"/>
            <a:ext cx="86592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51A6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E626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Previous online acquisition projects had been few and far between, with disappointing results. Why?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Lack of a compelling ask and story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Lack of public awareness about leprosy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Lack of capacity and budget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Lack of follow-up actions and tailored communication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5E626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2021 provided an opportunity to do something different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A UK Aid Match appeal to run from January-April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Our most ambitious campaign ever with more focus on digital than ever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Compelling stories and an exciting project could help us reach new audiences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/>
        </p:nvSpPr>
        <p:spPr>
          <a:xfrm>
            <a:off x="0" y="4488500"/>
            <a:ext cx="9144000" cy="654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21500"/>
          </a:xfrm>
          <a:prstGeom prst="rect">
            <a:avLst/>
          </a:prstGeom>
          <a:solidFill>
            <a:srgbClr val="CE4F6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Goals</a:t>
            </a:r>
            <a:endParaRPr sz="3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500" y="4541188"/>
            <a:ext cx="3134475" cy="5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5320200" y="4627275"/>
            <a:ext cx="3655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ENCC-X, 25-27 May 2021</a:t>
            </a:r>
            <a:endParaRPr sz="1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223225" y="926175"/>
            <a:ext cx="86592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E626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Key project goals</a:t>
            </a:r>
            <a:endParaRPr sz="1200" b="1">
              <a:solidFill>
                <a:srgbClr val="51A6A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Generate new leads, especially from outside our ‘traditional’ supporter demographic (70+)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Combine Facebook lead generation with telemarketing to recruit new regular givers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Maximise support for UK Aid Match appeal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Test and learn to understand more about what motivates people to support </a:t>
            </a:r>
            <a:b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our (niche, little-understood) cause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0" y="4488500"/>
            <a:ext cx="9144000" cy="654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21500"/>
          </a:xfrm>
          <a:prstGeom prst="rect">
            <a:avLst/>
          </a:prstGeom>
          <a:solidFill>
            <a:srgbClr val="F3B25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Enter Forward Action</a:t>
            </a:r>
            <a:endParaRPr sz="3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500" y="4541188"/>
            <a:ext cx="3134475" cy="5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5320200" y="4627275"/>
            <a:ext cx="3655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ENCC-X, 25-27 May 2021</a:t>
            </a:r>
            <a:endParaRPr sz="1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223225" y="926175"/>
            <a:ext cx="86592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E626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Together we worked on:</a:t>
            </a: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5" name="Google Shape;85;p16"/>
          <p:cNvGrpSpPr/>
          <p:nvPr/>
        </p:nvGrpSpPr>
        <p:grpSpPr>
          <a:xfrm>
            <a:off x="1281375" y="1540413"/>
            <a:ext cx="1305900" cy="1305900"/>
            <a:chOff x="2022100" y="1933713"/>
            <a:chExt cx="1305900" cy="1305900"/>
          </a:xfrm>
        </p:grpSpPr>
        <p:sp>
          <p:nvSpPr>
            <p:cNvPr id="86" name="Google Shape;86;p16"/>
            <p:cNvSpPr/>
            <p:nvPr/>
          </p:nvSpPr>
          <p:spPr>
            <a:xfrm>
              <a:off x="2022100" y="1933713"/>
              <a:ext cx="1305900" cy="1305900"/>
            </a:xfrm>
            <a:prstGeom prst="ellipse">
              <a:avLst/>
            </a:prstGeom>
            <a:solidFill>
              <a:srgbClr val="FF5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" name="Google Shape;87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79005" y="2090626"/>
              <a:ext cx="992100" cy="992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oogle Shape;88;p16"/>
          <p:cNvGrpSpPr/>
          <p:nvPr/>
        </p:nvGrpSpPr>
        <p:grpSpPr>
          <a:xfrm>
            <a:off x="3815750" y="1540413"/>
            <a:ext cx="1305900" cy="1305900"/>
            <a:chOff x="4086550" y="1933713"/>
            <a:chExt cx="1305900" cy="1305900"/>
          </a:xfrm>
        </p:grpSpPr>
        <p:sp>
          <p:nvSpPr>
            <p:cNvPr id="89" name="Google Shape;89;p16"/>
            <p:cNvSpPr/>
            <p:nvPr/>
          </p:nvSpPr>
          <p:spPr>
            <a:xfrm>
              <a:off x="4086550" y="1933713"/>
              <a:ext cx="1305900" cy="1305900"/>
            </a:xfrm>
            <a:prstGeom prst="ellipse">
              <a:avLst/>
            </a:prstGeom>
            <a:solidFill>
              <a:srgbClr val="FF5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0" name="Google Shape;90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38576" y="2197326"/>
              <a:ext cx="796926" cy="7468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" name="Google Shape;91;p16"/>
          <p:cNvGrpSpPr/>
          <p:nvPr/>
        </p:nvGrpSpPr>
        <p:grpSpPr>
          <a:xfrm>
            <a:off x="6350125" y="1540413"/>
            <a:ext cx="1305900" cy="1305900"/>
            <a:chOff x="6151000" y="1933713"/>
            <a:chExt cx="1305900" cy="1305900"/>
          </a:xfrm>
        </p:grpSpPr>
        <p:sp>
          <p:nvSpPr>
            <p:cNvPr id="92" name="Google Shape;92;p16"/>
            <p:cNvSpPr/>
            <p:nvPr/>
          </p:nvSpPr>
          <p:spPr>
            <a:xfrm>
              <a:off x="6151000" y="1933713"/>
              <a:ext cx="1305900" cy="1305900"/>
            </a:xfrm>
            <a:prstGeom prst="ellipse">
              <a:avLst/>
            </a:prstGeom>
            <a:solidFill>
              <a:srgbClr val="FF5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" name="Google Shape;93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47325" y="2198150"/>
              <a:ext cx="746825" cy="746825"/>
            </a:xfrm>
            <a:prstGeom prst="rect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94" name="Google Shape;94;p16"/>
          <p:cNvSpPr txBox="1"/>
          <p:nvPr/>
        </p:nvSpPr>
        <p:spPr>
          <a:xfrm>
            <a:off x="867850" y="3040950"/>
            <a:ext cx="2010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Three optimised handraisers with post-action donate asks</a:t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3463250" y="3040938"/>
            <a:ext cx="20109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An email welcome series with a variety of content including a survey, quiz, stories and videos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6058650" y="3172163"/>
            <a:ext cx="2010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Facebook ads (732 ads across 28 ad sets in the end!)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0" y="4488500"/>
            <a:ext cx="9144000" cy="654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21500"/>
          </a:xfrm>
          <a:prstGeom prst="rect">
            <a:avLst/>
          </a:prstGeom>
          <a:solidFill>
            <a:srgbClr val="51A6A6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Handraisers</a:t>
            </a:r>
            <a:endParaRPr sz="3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500" y="4541188"/>
            <a:ext cx="3134475" cy="5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5320200" y="4627275"/>
            <a:ext cx="3655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ENCC-X, 25-27 May 2021</a:t>
            </a:r>
            <a:endParaRPr sz="1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995775" y="3942350"/>
            <a:ext cx="201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1: Urgency</a:t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3555450" y="3974038"/>
            <a:ext cx="201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2: Isolation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5988475" y="3974038"/>
            <a:ext cx="201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3: Injustice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 t="11968" b="21832"/>
          <a:stretch/>
        </p:blipFill>
        <p:spPr>
          <a:xfrm>
            <a:off x="882825" y="849775"/>
            <a:ext cx="2123843" cy="312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5">
            <a:alphaModFix/>
          </a:blip>
          <a:srcRect t="11502" b="17846"/>
          <a:stretch/>
        </p:blipFill>
        <p:spPr>
          <a:xfrm>
            <a:off x="3490012" y="766363"/>
            <a:ext cx="2095976" cy="329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6">
            <a:alphaModFix/>
          </a:blip>
          <a:srcRect t="10794" b="20187"/>
          <a:stretch/>
        </p:blipFill>
        <p:spPr>
          <a:xfrm>
            <a:off x="6069325" y="796875"/>
            <a:ext cx="2095999" cy="3214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0" y="4488500"/>
            <a:ext cx="9144000" cy="654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21500"/>
          </a:xfrm>
          <a:prstGeom prst="rect">
            <a:avLst/>
          </a:prstGeom>
          <a:solidFill>
            <a:srgbClr val="51A6A6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Handraiser test</a:t>
            </a:r>
            <a:endParaRPr sz="3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500" y="4541188"/>
            <a:ext cx="3134475" cy="5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5320200" y="4627275"/>
            <a:ext cx="3655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ENCC-X, 25-27 May 2021</a:t>
            </a:r>
            <a:endParaRPr sz="1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2902775" y="876662"/>
            <a:ext cx="57315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E626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‘Isolation’ was the winning theme</a:t>
            </a: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Urgency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Cost per signature: £1.66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Cost per opt-in: £2.47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Injustice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Cost per signature: £1.19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Cost per opt-in: £1.96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Isolation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Cost per signature: £0.38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Cost per opt-in: £0.59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4">
            <a:alphaModFix/>
          </a:blip>
          <a:srcRect t="11502" b="17846"/>
          <a:stretch/>
        </p:blipFill>
        <p:spPr>
          <a:xfrm>
            <a:off x="307874" y="896676"/>
            <a:ext cx="2235046" cy="35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0" y="4488500"/>
            <a:ext cx="9144000" cy="654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21500"/>
          </a:xfrm>
          <a:prstGeom prst="rect">
            <a:avLst/>
          </a:prstGeom>
          <a:solidFill>
            <a:srgbClr val="CE4F60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Copy and image tests</a:t>
            </a:r>
            <a:endParaRPr sz="3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500" y="4541188"/>
            <a:ext cx="3134475" cy="5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5320200" y="4627275"/>
            <a:ext cx="3655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ENCC-X, 25-27 May 2021</a:t>
            </a:r>
            <a:endParaRPr sz="1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223225" y="926175"/>
            <a:ext cx="43098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We tested a variety of images - men and women, happy and neutral facial expressions, images of healthcare professionals and people affected by leprosy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Jorge’s photo proved to be the most successful in two out of three tests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Mario’s photo came out on top in the final test (which was targeting audiences with an interest in science and medicine)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Copy that worked was: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○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Solution-focused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○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Had a sense of urgency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○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Showed a clear call to action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1029463"/>
            <a:ext cx="1940825" cy="315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7025" y="1029463"/>
            <a:ext cx="1906642" cy="315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/>
        </p:nvSpPr>
        <p:spPr>
          <a:xfrm>
            <a:off x="0" y="4488500"/>
            <a:ext cx="9144000" cy="654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21500"/>
          </a:xfrm>
          <a:prstGeom prst="rect">
            <a:avLst/>
          </a:prstGeom>
          <a:solidFill>
            <a:srgbClr val="F3B25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Further tests</a:t>
            </a:r>
            <a:endParaRPr sz="3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500" y="4541188"/>
            <a:ext cx="3134475" cy="5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5320200" y="4627275"/>
            <a:ext cx="3655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ENCC-X, 25-27 May 2021</a:t>
            </a:r>
            <a:endParaRPr sz="1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223225" y="926175"/>
            <a:ext cx="37818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E626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Donation page tests included:</a:t>
            </a: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Including a totaliser to show total amount raised by the appeal so far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Toggling regular gift/single gift tabs to front and back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Hiding longer copy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Removing the Aid Match logo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E626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Audiences:</a:t>
            </a:r>
            <a:br>
              <a:rPr lang="en" sz="1800">
                <a:solidFill>
                  <a:srgbClr val="5E626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Lookalikes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International development interests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Science and Medicine interests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Faith-based interests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Christian women aged 45-60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4325825" y="926175"/>
            <a:ext cx="37818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E626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Telemarketing:</a:t>
            </a: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Varying first ask amount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Looking at how different audiences performed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/>
        </p:nvSpPr>
        <p:spPr>
          <a:xfrm>
            <a:off x="0" y="4488500"/>
            <a:ext cx="9144000" cy="6549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721500"/>
          </a:xfrm>
          <a:prstGeom prst="rect">
            <a:avLst/>
          </a:prstGeom>
          <a:solidFill>
            <a:srgbClr val="51A6A6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91440" marR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Post action activity</a:t>
            </a:r>
            <a:endParaRPr sz="36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6500" y="4541188"/>
            <a:ext cx="3134475" cy="5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5320200" y="4627275"/>
            <a:ext cx="36552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ENCC-X, 25-27 May 2021</a:t>
            </a:r>
            <a:endParaRPr sz="1200"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950" y="981975"/>
            <a:ext cx="4371451" cy="32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1"/>
          <p:cNvSpPr txBox="1"/>
          <p:nvPr/>
        </p:nvSpPr>
        <p:spPr>
          <a:xfrm>
            <a:off x="4740700" y="919700"/>
            <a:ext cx="40884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E626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Donation ask following handraiser sign-up gave us amazing results</a:t>
            </a: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2.22% of leads gave a cash gift, well above the Forward Action benchmark of 0.75-1%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0.13% of leads set up a regular gift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E626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Open rates for email series were between 33.6-39.4%</a:t>
            </a: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0.59% of leads gave a gift as a result of an ask in the email series, again above the FA benchmark of 0.04-0.12%</a:t>
            </a:r>
            <a:endParaRPr sz="1200">
              <a:solidFill>
                <a:srgbClr val="5E62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5E6263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5E6263"/>
                </a:solidFill>
                <a:latin typeface="Montserrat"/>
                <a:ea typeface="Montserrat"/>
                <a:cs typeface="Montserrat"/>
                <a:sym typeface="Montserrat"/>
              </a:rPr>
              <a:t>0.09% set up a regular gift as a result of an email</a:t>
            </a: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E626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On-screen Show (16:9)</PresentationFormat>
  <Paragraphs>123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Montserrat SemiBold</vt:lpstr>
      <vt:lpstr>Montserrat Light</vt:lpstr>
      <vt:lpstr>Montserrat</vt:lpstr>
      <vt:lpstr>Simple Light</vt:lpstr>
      <vt:lpstr> An acquisition project to engage audiences with  the issue of leprosy  Hannah Mudge, Digital Innovation Manager, The Leprosy Mission England and Wales  </vt:lpstr>
      <vt:lpstr>Setting the scene</vt:lpstr>
      <vt:lpstr>Goals</vt:lpstr>
      <vt:lpstr>Enter Forward Action</vt:lpstr>
      <vt:lpstr>Handraisers</vt:lpstr>
      <vt:lpstr>Handraiser test</vt:lpstr>
      <vt:lpstr>Copy and image tests</vt:lpstr>
      <vt:lpstr>Further tests</vt:lpstr>
      <vt:lpstr>Post action activity</vt:lpstr>
      <vt:lpstr>Emails</vt:lpstr>
      <vt:lpstr>Results</vt:lpstr>
      <vt:lpstr>Thank You.  hannahm@tlmew.org.uk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An acquisition project to engage audiences with  the issue of leprosy  Hannah Mudge, Digital Innovation Manager, The Leprosy Mission England and Wales  </dc:title>
  <cp:lastModifiedBy>Hannah Mudge</cp:lastModifiedBy>
  <cp:revision>1</cp:revision>
  <dcterms:modified xsi:type="dcterms:W3CDTF">2021-05-24T14:02:24Z</dcterms:modified>
</cp:coreProperties>
</file>